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C9RXOHiRuKkWd+EZo4jeA==" hashData="++Qof7zq/+o+PtYJLDSd6YLteG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07C8-D11F-4222-9305-D209A7CFFF84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664B-371A-4164-9016-40D017967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532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None/>
            </a:pPr>
            <a:fld id="{31FBB1B2-A66F-40AE-8614-2CE2E9032317}" type="slidenum">
              <a:rPr lang="en-US" altLang="zh-CN"/>
              <a:pPr eaLnBrk="1" hangingPunct="1">
                <a:buFont typeface="Arial" charset="0"/>
                <a:buNone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.hep.com.cn/fcs/EN/10.1007/s11704-016-5081-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zh-CN" sz="4000" dirty="0">
                <a:solidFill>
                  <a:srgbClr val="3366FF"/>
                </a:solidFill>
                <a:ea typeface="MS PGothic"/>
                <a:hlinkClick r:id="rId2"/>
              </a:rPr>
              <a:t>Tenant-based access control model for multi-tenancy and sub-tenancy architecture in Software-as-a-Service</a:t>
            </a:r>
            <a:br>
              <a:rPr kumimoji="1" lang="en-US" altLang="zh-CN" sz="4000" dirty="0">
                <a:solidFill>
                  <a:srgbClr val="3366FF"/>
                </a:solidFill>
                <a:ea typeface="MS PGothic"/>
                <a:hlinkClick r:id="rId2"/>
              </a:rPr>
            </a:br>
            <a:endParaRPr lang="zh-CN" altLang="en-US" dirty="0"/>
          </a:p>
        </p:txBody>
      </p:sp>
      <p:sp>
        <p:nvSpPr>
          <p:cNvPr id="4" name="Subtitle 2"/>
          <p:cNvSpPr txBox="1">
            <a:spLocks noChangeArrowheads="1"/>
          </p:cNvSpPr>
          <p:nvPr/>
        </p:nvSpPr>
        <p:spPr bwMode="auto">
          <a:xfrm>
            <a:off x="533400" y="31242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1" lang="en-US" altLang="zh-CN" sz="2800" b="1" dirty="0" err="1">
                <a:solidFill>
                  <a:srgbClr val="00B0F0"/>
                </a:solidFill>
              </a:rPr>
              <a:t>Qiong</a:t>
            </a:r>
            <a:r>
              <a:rPr kumimoji="1" lang="en-US" altLang="zh-CN" sz="2800" b="1" dirty="0">
                <a:solidFill>
                  <a:srgbClr val="00B0F0"/>
                </a:solidFill>
              </a:rPr>
              <a:t> ZUO,  </a:t>
            </a:r>
            <a:r>
              <a:rPr kumimoji="1" lang="en-US" altLang="zh-CN" sz="2800" b="1" dirty="0" err="1">
                <a:solidFill>
                  <a:srgbClr val="00B0F0"/>
                </a:solidFill>
              </a:rPr>
              <a:t>Meiyi</a:t>
            </a:r>
            <a:r>
              <a:rPr kumimoji="1" lang="en-US" altLang="zh-CN" sz="2800" b="1" dirty="0">
                <a:solidFill>
                  <a:srgbClr val="00B0F0"/>
                </a:solidFill>
              </a:rPr>
              <a:t> XIE,  </a:t>
            </a:r>
            <a:r>
              <a:rPr kumimoji="1" lang="en-US" altLang="zh-CN" sz="2800" b="1" dirty="0" err="1">
                <a:solidFill>
                  <a:srgbClr val="00B0F0"/>
                </a:solidFill>
              </a:rPr>
              <a:t>Guanqiu</a:t>
            </a:r>
            <a:r>
              <a:rPr kumimoji="1" lang="en-US" altLang="zh-CN" sz="2800" b="1" dirty="0">
                <a:solidFill>
                  <a:srgbClr val="00B0F0"/>
                </a:solidFill>
              </a:rPr>
              <a:t> QI,  Hong ZHU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zh-CN" sz="28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5536" y="4700405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CA" altLang="zh-CN" sz="2000" smtClean="0">
                <a:solidFill>
                  <a:srgbClr val="FF0000"/>
                </a:solidFill>
              </a:rPr>
              <a:t>Frontiers of Computer Science, DOI:10.1007/s11704-016-5081-x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2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Problems &amp; Ideas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441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1" smtClean="0"/>
              <a:t>S</a:t>
            </a:r>
            <a:r>
              <a:rPr lang="en-US" altLang="zh-CN" sz="2400" b="1" smtClean="0">
                <a:solidFill>
                  <a:srgbClr val="000000"/>
                </a:solidFill>
              </a:rPr>
              <a:t>ecurity problems in STA SaaS systems which are different from those in traditional MTA systems: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solidFill>
                  <a:srgbClr val="FF0000"/>
                </a:solidFill>
              </a:rPr>
              <a:t>Privacy Sharing </a:t>
            </a:r>
            <a:r>
              <a:rPr lang="en-US" altLang="zh-CN" sz="2000" smtClean="0">
                <a:solidFill>
                  <a:srgbClr val="000000"/>
                </a:solidFill>
              </a:rPr>
              <a:t>should be supported;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000000"/>
                </a:solidFill>
              </a:rPr>
              <a:t>Every </a:t>
            </a:r>
            <a:r>
              <a:rPr lang="en-US" altLang="zh-CN" sz="2000" smtClean="0">
                <a:solidFill>
                  <a:srgbClr val="FF0000"/>
                </a:solidFill>
              </a:rPr>
              <a:t>tenant</a:t>
            </a:r>
            <a:r>
              <a:rPr lang="en-US" altLang="zh-CN" sz="2000" smtClean="0">
                <a:solidFill>
                  <a:srgbClr val="000000"/>
                </a:solidFill>
              </a:rPr>
              <a:t> should be </a:t>
            </a:r>
            <a:r>
              <a:rPr lang="en-US" altLang="zh-CN" sz="2000" smtClean="0">
                <a:solidFill>
                  <a:srgbClr val="FF0000"/>
                </a:solidFill>
              </a:rPr>
              <a:t>autonomous</a:t>
            </a:r>
            <a:r>
              <a:rPr lang="en-US" altLang="zh-CN" sz="2000" smtClean="0">
                <a:solidFill>
                  <a:srgbClr val="000000"/>
                </a:solidFill>
              </a:rPr>
              <a:t>, acts as a system administrator in its work zone</a:t>
            </a:r>
            <a:r>
              <a:rPr lang="en-US" altLang="zh-CN" sz="200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FF0000"/>
                </a:solidFill>
              </a:rPr>
              <a:t>Sharing relationships </a:t>
            </a:r>
            <a:r>
              <a:rPr lang="en-US" altLang="zh-CN" sz="2000" smtClean="0">
                <a:solidFill>
                  <a:srgbClr val="000000"/>
                </a:solidFill>
              </a:rPr>
              <a:t>become more </a:t>
            </a:r>
            <a:r>
              <a:rPr lang="en-US" altLang="zh-CN" sz="2000" smtClean="0">
                <a:solidFill>
                  <a:srgbClr val="FF0000"/>
                </a:solidFill>
              </a:rPr>
              <a:t>complicated</a:t>
            </a:r>
            <a:r>
              <a:rPr lang="en-US" altLang="zh-CN" sz="2000" smtClean="0">
                <a:solidFill>
                  <a:srgbClr val="000000"/>
                </a:solidFill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000000"/>
                </a:solidFill>
              </a:rPr>
              <a:t>Sharing </a:t>
            </a:r>
            <a:r>
              <a:rPr lang="en-US" altLang="zh-CN" sz="2000" smtClean="0">
                <a:solidFill>
                  <a:srgbClr val="FF0000"/>
                </a:solidFill>
              </a:rPr>
              <a:t>components and privileges have changed</a:t>
            </a:r>
            <a:r>
              <a:rPr lang="en-US" altLang="zh-CN" sz="2000" smtClean="0">
                <a:solidFill>
                  <a:srgbClr val="000000"/>
                </a:solidFill>
              </a:rPr>
              <a:t>. </a:t>
            </a:r>
            <a:endParaRPr lang="en-US" altLang="zh-CN" sz="2000" smtClean="0"/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zh-CN" altLang="en-US" sz="1800">
              <a:latin typeface="Arial" charset="0"/>
            </a:endParaRPr>
          </a:p>
        </p:txBody>
      </p:sp>
      <p:pic>
        <p:nvPicPr>
          <p:cNvPr id="3077" name="Picture 5" descr="FIG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52117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78710" y="4952960"/>
            <a:ext cx="419101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  <a:ea typeface="MS PGothic" charset="0"/>
              </a:rPr>
              <a:t>Privacy Isolation &amp;Sharing</a:t>
            </a:r>
          </a:p>
          <a:p>
            <a:pPr>
              <a:defRPr/>
            </a:pPr>
            <a:r>
              <a:rPr lang="en-US" sz="1400" spc="50" dirty="0">
                <a:ln w="11430"/>
                <a:solidFill>
                  <a:srgbClr val="0000FF"/>
                </a:solidFill>
                <a:ea typeface="MS PGothic" charset="0"/>
              </a:rPr>
              <a:t>Sharing relationships among Tenants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H="1">
            <a:off x="4549775" y="3505200"/>
            <a:ext cx="860425" cy="1177925"/>
          </a:xfrm>
          <a:prstGeom prst="straightConnector1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5486400" y="3581400"/>
            <a:ext cx="1304925" cy="1138238"/>
          </a:xfrm>
          <a:prstGeom prst="straightConnector1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448300" y="3429000"/>
            <a:ext cx="1343025" cy="0"/>
          </a:xfrm>
          <a:prstGeom prst="straightConnector1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724400" y="3065463"/>
            <a:ext cx="2514600" cy="592137"/>
          </a:xfrm>
          <a:prstGeom prst="ellipse">
            <a:avLst/>
          </a:pr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Font typeface="Arial" pitchFamily="34" charset="0"/>
              <a:buNone/>
              <a:defRPr/>
            </a:pPr>
            <a:endParaRPr lang="zh-CN" altLang="zh-CN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 rot="2028746">
            <a:off x="4645025" y="2716213"/>
            <a:ext cx="612775" cy="2400300"/>
          </a:xfrm>
          <a:prstGeom prst="ellipse">
            <a:avLst/>
          </a:pr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Font typeface="Arial" pitchFamily="34" charset="0"/>
              <a:buNone/>
              <a:defRPr/>
            </a:pPr>
            <a:endParaRPr lang="zh-CN" altLang="zh-CN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00" y="5638800"/>
            <a:ext cx="88392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400" b="1" dirty="0">
                <a:latin typeface="Calibri" charset="0"/>
                <a:ea typeface="MS PGothic" charset="0"/>
              </a:rPr>
              <a:t>Ideas: proposed a TMS-ARBAC model: </a:t>
            </a:r>
          </a:p>
          <a:p>
            <a:pPr>
              <a:defRPr/>
            </a:pPr>
            <a:r>
              <a:rPr lang="en-US" sz="2400" b="1" dirty="0">
                <a:latin typeface="Calibri" charset="0"/>
                <a:ea typeface="MS PGothic" charset="0"/>
              </a:rPr>
              <a:t>               isolation &amp; sharing on different-level autonomous tenants</a:t>
            </a:r>
          </a:p>
        </p:txBody>
      </p:sp>
    </p:spTree>
    <p:extLst>
      <p:ext uri="{BB962C8B-B14F-4D97-AF65-F5344CB8AC3E}">
        <p14:creationId xmlns:p14="http://schemas.microsoft.com/office/powerpoint/2010/main" xmlns="" val="42831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04800" y="349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Main Contributions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1066800"/>
            <a:ext cx="86868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TMS-ARBAC model: Autonomous Tenant Access Control Model for MTA &amp; STA in Service-oriented SaaS</a:t>
            </a:r>
            <a:r>
              <a:rPr lang="zh-CN" altLang="en-US" sz="2000" smtClean="0"/>
              <a:t> </a:t>
            </a:r>
            <a:endParaRPr lang="en-US" altLang="zh-CN" sz="2000" b="1" smtClean="0"/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228600" y="1752600"/>
            <a:ext cx="3124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/>
              <a:t>Autonomous Area Tree</a:t>
            </a:r>
            <a:endParaRPr lang="en-US" altLang="zh-CN" sz="2000" b="1"/>
          </a:p>
        </p:txBody>
      </p:sp>
      <p:pic>
        <p:nvPicPr>
          <p:cNvPr id="4101" name="Picture 1" descr="FIG-3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73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533400" y="3124200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400">
                <a:solidFill>
                  <a:srgbClr val="FF0000"/>
                </a:solidFill>
                <a:latin typeface="Arial" charset="0"/>
              </a:rPr>
              <a:t>AA</a:t>
            </a: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5257800"/>
            <a:ext cx="4267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400" b="1">
                <a:solidFill>
                  <a:srgbClr val="0000FF"/>
                </a:solidFill>
                <a:latin typeface="Arial" charset="0"/>
              </a:rPr>
              <a:t>TR</a:t>
            </a:r>
            <a:r>
              <a:rPr lang="en-US" altLang="zh-CN" sz="1400">
                <a:latin typeface="Arial" charset="0"/>
              </a:rPr>
              <a:t> is a set of parent-child relationships denoted as &lt;</a:t>
            </a:r>
            <a:r>
              <a:rPr lang="en-US" altLang="zh-CN" sz="1400" i="1">
                <a:latin typeface="Arial" charset="0"/>
              </a:rPr>
              <a:t>a</a:t>
            </a:r>
            <a:r>
              <a:rPr lang="en-US" altLang="zh-CN" sz="1400" i="1" baseline="-25000">
                <a:latin typeface="Arial" charset="0"/>
              </a:rPr>
              <a:t>i</a:t>
            </a:r>
            <a:r>
              <a:rPr lang="en-US" altLang="zh-CN" sz="1400" i="1">
                <a:latin typeface="Arial" charset="0"/>
              </a:rPr>
              <a:t>, a</a:t>
            </a:r>
            <a:r>
              <a:rPr lang="en-US" altLang="zh-CN" sz="1400" i="1" baseline="-25000">
                <a:latin typeface="Arial" charset="0"/>
              </a:rPr>
              <a:t>j</a:t>
            </a:r>
            <a:r>
              <a:rPr lang="en-US" altLang="zh-CN" sz="1400" i="1">
                <a:latin typeface="Arial" charset="0"/>
              </a:rPr>
              <a:t>, </a:t>
            </a:r>
            <a:r>
              <a:rPr lang="en-US" altLang="zh-CN" sz="1400" i="1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altLang="zh-CN" sz="1400">
                <a:latin typeface="Arial" charset="0"/>
              </a:rPr>
              <a:t>&gt;, permission inheritance;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1400" b="1">
                <a:solidFill>
                  <a:srgbClr val="0000FF"/>
                </a:solidFill>
                <a:latin typeface="Arial" charset="0"/>
              </a:rPr>
              <a:t>FR</a:t>
            </a:r>
            <a:r>
              <a:rPr lang="en-US" altLang="zh-CN" sz="1400">
                <a:latin typeface="Arial" charset="0"/>
              </a:rPr>
              <a:t> is a set of federals. A federal </a:t>
            </a:r>
            <a:r>
              <a:rPr lang="en-US" altLang="zh-CN" sz="1400" i="1">
                <a:latin typeface="Arial" charset="0"/>
              </a:rPr>
              <a:t>f</a:t>
            </a:r>
            <a:r>
              <a:rPr lang="en-US" altLang="zh-CN" sz="1400">
                <a:latin typeface="Arial" charset="0"/>
              </a:rPr>
              <a:t> is defined as a five-tuple: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400">
                <a:latin typeface="Arial" charset="0"/>
              </a:rPr>
              <a:t>      </a:t>
            </a:r>
            <a:r>
              <a:rPr lang="en-US" altLang="zh-CN" sz="1400" i="1">
                <a:latin typeface="Arial" charset="0"/>
              </a:rPr>
              <a:t>f</a:t>
            </a:r>
            <a:r>
              <a:rPr lang="en-US" altLang="zh-CN" sz="1400">
                <a:latin typeface="Arial" charset="0"/>
              </a:rPr>
              <a:t>=&lt;F</a:t>
            </a:r>
            <a:r>
              <a:rPr lang="en-US" altLang="zh-CN" sz="1400" baseline="-25000">
                <a:latin typeface="Arial" charset="0"/>
              </a:rPr>
              <a:t>id</a:t>
            </a:r>
            <a:r>
              <a:rPr lang="en-US" altLang="zh-CN" sz="1400">
                <a:latin typeface="Arial" charset="0"/>
              </a:rPr>
              <a:t>, C</a:t>
            </a:r>
            <a:r>
              <a:rPr lang="en-US" altLang="zh-CN" sz="1400" baseline="-25000">
                <a:latin typeface="Arial" charset="0"/>
              </a:rPr>
              <a:t>a</a:t>
            </a:r>
            <a:r>
              <a:rPr lang="en-US" altLang="zh-CN" sz="1400">
                <a:latin typeface="Arial" charset="0"/>
              </a:rPr>
              <a:t>, F</a:t>
            </a:r>
            <a:r>
              <a:rPr lang="en-US" altLang="zh-CN" sz="1400" baseline="-25000">
                <a:latin typeface="Arial" charset="0"/>
              </a:rPr>
              <a:t>m</a:t>
            </a:r>
            <a:r>
              <a:rPr lang="en-US" altLang="zh-CN" sz="1400">
                <a:latin typeface="Arial" charset="0"/>
              </a:rPr>
              <a:t>, F</a:t>
            </a:r>
            <a:r>
              <a:rPr lang="en-US" altLang="zh-CN" sz="1400" baseline="-25000">
                <a:latin typeface="Arial" charset="0"/>
              </a:rPr>
              <a:t>o</a:t>
            </a:r>
            <a:r>
              <a:rPr lang="en-US" altLang="zh-CN" sz="1400">
                <a:latin typeface="Arial" charset="0"/>
              </a:rPr>
              <a:t>, F</a:t>
            </a:r>
            <a:r>
              <a:rPr lang="en-US" altLang="zh-CN" sz="1400" baseline="-25000">
                <a:latin typeface="Arial" charset="0"/>
              </a:rPr>
              <a:t>c</a:t>
            </a:r>
            <a:r>
              <a:rPr lang="en-US" altLang="zh-CN" sz="1400">
                <a:latin typeface="Arial" charset="0"/>
              </a:rPr>
              <a:t>&gt;</a:t>
            </a:r>
            <a:r>
              <a:rPr lang="zh-CN" altLang="en-US" sz="1400">
                <a:latin typeface="Arial" charset="0"/>
              </a:rPr>
              <a:t> </a:t>
            </a:r>
            <a:r>
              <a:rPr lang="en-US" altLang="zh-CN" sz="1400">
                <a:latin typeface="Arial" charset="0"/>
              </a:rPr>
              <a:t>, outer-role sharing</a:t>
            </a:r>
          </a:p>
        </p:txBody>
      </p:sp>
      <p:sp>
        <p:nvSpPr>
          <p:cNvPr id="4104" name="Content Placeholder 2"/>
          <p:cNvSpPr txBox="1">
            <a:spLocks/>
          </p:cNvSpPr>
          <p:nvPr/>
        </p:nvSpPr>
        <p:spPr bwMode="auto">
          <a:xfrm>
            <a:off x="4724400" y="1676400"/>
            <a:ext cx="388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/>
              <a:t>Autonomous Area Definition</a:t>
            </a:r>
            <a:endParaRPr lang="en-US" altLang="zh-CN" sz="2000" b="1"/>
          </a:p>
        </p:txBody>
      </p:sp>
      <p:pic>
        <p:nvPicPr>
          <p:cNvPr id="4105" name="Picture 5" descr="FIG-4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755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81800" y="3424238"/>
            <a:ext cx="2360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200">
                <a:solidFill>
                  <a:srgbClr val="FF0000"/>
                </a:solidFill>
                <a:latin typeface="Arial" charset="0"/>
              </a:rPr>
              <a:t>Inherited Permissions (IP) and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200">
                <a:solidFill>
                  <a:srgbClr val="FF0000"/>
                </a:solidFill>
                <a:latin typeface="Arial" charset="0"/>
              </a:rPr>
              <a:t>Private Permissions (PP)</a:t>
            </a:r>
            <a:endParaRPr lang="zh-CN" altLang="en-US" sz="1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029200" y="2998788"/>
            <a:ext cx="24495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200">
                <a:solidFill>
                  <a:srgbClr val="FF0000"/>
                </a:solidFill>
                <a:latin typeface="Arial" charset="0"/>
              </a:rPr>
              <a:t>Outer Roles (O_R)</a:t>
            </a:r>
            <a:endParaRPr lang="zh-CN" altLang="en-US" sz="1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010400" y="58674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200">
                <a:solidFill>
                  <a:srgbClr val="FF0000"/>
                </a:solidFill>
                <a:latin typeface="Arial" charset="0"/>
              </a:rPr>
              <a:t>Chief Administrative Permissions (CAP)</a:t>
            </a:r>
            <a:r>
              <a:rPr lang="zh-CN" altLang="en-US" sz="1200">
                <a:solidFill>
                  <a:srgbClr val="FF0000"/>
                </a:solidFill>
                <a:latin typeface="Arial" charset="0"/>
              </a:rPr>
              <a:t> </a:t>
            </a:r>
            <a:endParaRPr lang="en-US" altLang="zh-CN" sz="1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419600" y="5867400"/>
            <a:ext cx="2373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CN" sz="1200">
                <a:solidFill>
                  <a:srgbClr val="FF0000"/>
                </a:solidFill>
                <a:latin typeface="Arial" charset="0"/>
              </a:rPr>
              <a:t>Chief Administrative Role (CAR)</a:t>
            </a:r>
            <a:r>
              <a:rPr lang="zh-CN" altLang="en-US" sz="1200">
                <a:solidFill>
                  <a:srgbClr val="FF0000"/>
                </a:solidFill>
                <a:latin typeface="Arial" charset="0"/>
              </a:rPr>
              <a:t> </a:t>
            </a:r>
            <a:endParaRPr lang="en-US" altLang="zh-CN" sz="120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7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209</Words>
  <Application>Microsoft Office PowerPoint</Application>
  <PresentationFormat>全屏显示(4:3)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Tenant-based access control model for multi-tenancy and sub-tenancy architecture in Software-as-a-Service </vt:lpstr>
      <vt:lpstr>Problems &amp; Ideas</vt:lpstr>
      <vt:lpstr>Main Contributions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Tenant-based access control model for multi-tenancy and sub-tenancy architecture in Software-as-a-Service</dc:title>
  <dc:creator>Dingning</dc:creator>
  <cp:lastModifiedBy>a</cp:lastModifiedBy>
  <cp:revision>2</cp:revision>
  <dcterms:created xsi:type="dcterms:W3CDTF">2016-06-22T08:22:13Z</dcterms:created>
  <dcterms:modified xsi:type="dcterms:W3CDTF">2016-06-22T08:35:21Z</dcterms:modified>
</cp:coreProperties>
</file>